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7" r:id="rId2"/>
    <p:sldId id="277" r:id="rId3"/>
    <p:sldId id="278" r:id="rId4"/>
    <p:sldId id="279" r:id="rId5"/>
    <p:sldId id="280" r:id="rId6"/>
    <p:sldId id="281" r:id="rId7"/>
    <p:sldId id="282" r:id="rId8"/>
    <p:sldId id="283" r:id="rId9"/>
    <p:sldId id="284" r:id="rId10"/>
    <p:sldId id="285" r:id="rId11"/>
    <p:sldId id="28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68" d="100"/>
          <a:sy n="68" d="100"/>
        </p:scale>
        <p:origin x="13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319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618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490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374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847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304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137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980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544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182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788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2D446A-5F06-4FB6-90AF-00741C033E90}" type="datetimeFigureOut">
              <a:rPr lang="en-US" smtClean="0"/>
              <a:t>11/2/2023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02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3.png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kivy.org/doc/stable/gettingstarted/intro.html#id1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est Mobile Apps to Count Store Traffic for Retail Stores - Dor">
            <a:extLst>
              <a:ext uri="{FF2B5EF4-FFF2-40B4-BE49-F238E27FC236}">
                <a16:creationId xmlns:a16="http://schemas.microsoft.com/office/drawing/2014/main" id="{9DB2F729-D4DF-3002-1EEE-CF832494E8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5" r="6868"/>
          <a:stretch/>
        </p:blipFill>
        <p:spPr bwMode="auto">
          <a:xfrm>
            <a:off x="-1" y="0"/>
            <a:ext cx="9144001" cy="694944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BCE6E2-1EDC-7A05-C6B0-9263E6F6BA59}"/>
              </a:ext>
            </a:extLst>
          </p:cNvPr>
          <p:cNvSpPr/>
          <p:nvPr/>
        </p:nvSpPr>
        <p:spPr>
          <a:xfrm>
            <a:off x="2321168" y="0"/>
            <a:ext cx="7174523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0"/>
                <a:solidFill>
                  <a:schemeClr val="bg1"/>
                </a:solidFill>
              </a:rPr>
              <a:t>Mobile Apps Programming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678D28-2CCB-41E4-7697-5B9E59D59B63}"/>
              </a:ext>
            </a:extLst>
          </p:cNvPr>
          <p:cNvSpPr txBox="1"/>
          <p:nvPr/>
        </p:nvSpPr>
        <p:spPr>
          <a:xfrm>
            <a:off x="113108" y="6202303"/>
            <a:ext cx="35022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Lecture 2 – Software Development Kits (SDK): Types, How to install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B12AD9-1490-C61C-107F-951FE7623AE2}"/>
              </a:ext>
            </a:extLst>
          </p:cNvPr>
          <p:cNvSpPr txBox="1"/>
          <p:nvPr/>
        </p:nvSpPr>
        <p:spPr>
          <a:xfrm>
            <a:off x="113107" y="5802194"/>
            <a:ext cx="1802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 E D Putra, </a:t>
            </a:r>
            <a:r>
              <a:rPr lang="en-US" dirty="0" err="1">
                <a:solidFill>
                  <a:schemeClr val="bg1"/>
                </a:solidFill>
              </a:rPr>
              <a:t>M.Si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4" name="Picture 2" descr="Icono Archivo, tipo, kivy en vscode">
            <a:extLst>
              <a:ext uri="{FF2B5EF4-FFF2-40B4-BE49-F238E27FC236}">
                <a16:creationId xmlns:a16="http://schemas.microsoft.com/office/drawing/2014/main" id="{D9602FF0-C02B-DE0D-448E-B880618379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98" y="874503"/>
            <a:ext cx="984739" cy="98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Python Logo Transparent - myscrappylittlelife">
            <a:extLst>
              <a:ext uri="{FF2B5EF4-FFF2-40B4-BE49-F238E27FC236}">
                <a16:creationId xmlns:a16="http://schemas.microsoft.com/office/drawing/2014/main" id="{0F72819F-E932-995F-B47A-6578339C70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49" y="786580"/>
            <a:ext cx="1346100" cy="1496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7358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76578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Understanding the Cross-platform SDK: </a:t>
            </a:r>
            <a:r>
              <a:rPr lang="en-US" sz="3200" b="1" dirty="0" err="1">
                <a:solidFill>
                  <a:schemeClr val="bg1"/>
                </a:solidFill>
              </a:rPr>
              <a:t>Kivy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A5996B-7744-3421-EA77-C599B24EB2EA}"/>
              </a:ext>
            </a:extLst>
          </p:cNvPr>
          <p:cNvSpPr txBox="1"/>
          <p:nvPr/>
        </p:nvSpPr>
        <p:spPr>
          <a:xfrm>
            <a:off x="585216" y="1000641"/>
            <a:ext cx="15555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Refreshment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1E7212-BDBF-7E82-C82C-48123BE58FF0}"/>
              </a:ext>
            </a:extLst>
          </p:cNvPr>
          <p:cNvSpPr txBox="1"/>
          <p:nvPr/>
        </p:nvSpPr>
        <p:spPr>
          <a:xfrm>
            <a:off x="580996" y="1262300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How well you know python?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07556C-5293-E9DB-5FBA-DCEB50D589D2}"/>
              </a:ext>
            </a:extLst>
          </p:cNvPr>
          <p:cNvSpPr txBox="1"/>
          <p:nvPr/>
        </p:nvSpPr>
        <p:spPr>
          <a:xfrm>
            <a:off x="723779" y="2058420"/>
            <a:ext cx="5309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7E3422-5691-AB64-BDF9-92F621C845DA}"/>
              </a:ext>
            </a:extLst>
          </p:cNvPr>
          <p:cNvSpPr txBox="1"/>
          <p:nvPr/>
        </p:nvSpPr>
        <p:spPr>
          <a:xfrm>
            <a:off x="1102322" y="2288751"/>
            <a:ext cx="457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pc="300" dirty="0"/>
              <a:t>class Coordinate(object):</a:t>
            </a:r>
          </a:p>
          <a:p>
            <a:pPr lvl="1"/>
            <a:r>
              <a:rPr lang="en-US" spc="300" dirty="0"/>
              <a:t>def __</a:t>
            </a:r>
            <a:r>
              <a:rPr lang="en-US" spc="300" dirty="0" err="1"/>
              <a:t>init</a:t>
            </a:r>
            <a:r>
              <a:rPr lang="en-US" spc="300" dirty="0"/>
              <a:t>__(self, x, y): </a:t>
            </a:r>
          </a:p>
          <a:p>
            <a:pPr lvl="1"/>
            <a:r>
              <a:rPr lang="en-US" spc="300" dirty="0"/>
              <a:t>	</a:t>
            </a:r>
            <a:r>
              <a:rPr lang="en-US" spc="300" dirty="0" err="1"/>
              <a:t>self.x</a:t>
            </a:r>
            <a:r>
              <a:rPr lang="en-US" spc="300" dirty="0"/>
              <a:t> = x </a:t>
            </a:r>
          </a:p>
          <a:p>
            <a:pPr lvl="1"/>
            <a:r>
              <a:rPr lang="en-US" spc="300" dirty="0"/>
              <a:t>	</a:t>
            </a:r>
            <a:r>
              <a:rPr lang="en-US" spc="300" dirty="0" err="1"/>
              <a:t>self.y</a:t>
            </a:r>
            <a:r>
              <a:rPr lang="en-US" spc="300" dirty="0"/>
              <a:t> = 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4D153C1-9583-D9A0-6F8E-90D6800C4914}"/>
              </a:ext>
            </a:extLst>
          </p:cNvPr>
          <p:cNvSpPr/>
          <p:nvPr/>
        </p:nvSpPr>
        <p:spPr>
          <a:xfrm>
            <a:off x="2101129" y="2649264"/>
            <a:ext cx="1097280" cy="2743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ACEE3D4-AADD-C860-E5E6-12D854D2398F}"/>
              </a:ext>
            </a:extLst>
          </p:cNvPr>
          <p:cNvCxnSpPr/>
          <p:nvPr/>
        </p:nvCxnSpPr>
        <p:spPr>
          <a:xfrm flipV="1">
            <a:off x="1271135" y="2958752"/>
            <a:ext cx="829994" cy="77372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C63AC35-9419-EBBB-EA6E-B20E8098AA25}"/>
              </a:ext>
            </a:extLst>
          </p:cNvPr>
          <p:cNvSpPr txBox="1"/>
          <p:nvPr/>
        </p:nvSpPr>
        <p:spPr>
          <a:xfrm>
            <a:off x="405972" y="3697416"/>
            <a:ext cx="22648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Special methods to create an instance __ is double underscore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1D2718-BB6B-9B2A-D39D-B735D4EA73FF}"/>
              </a:ext>
            </a:extLst>
          </p:cNvPr>
          <p:cNvSpPr/>
          <p:nvPr/>
        </p:nvSpPr>
        <p:spPr>
          <a:xfrm>
            <a:off x="2628666" y="2956412"/>
            <a:ext cx="189915" cy="5326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8436AFD-378C-5899-E9DE-A95AFA10A950}"/>
              </a:ext>
            </a:extLst>
          </p:cNvPr>
          <p:cNvCxnSpPr>
            <a:cxnSpLocks/>
          </p:cNvCxnSpPr>
          <p:nvPr/>
        </p:nvCxnSpPr>
        <p:spPr>
          <a:xfrm flipH="1" flipV="1">
            <a:off x="2839683" y="3521908"/>
            <a:ext cx="548639" cy="68144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985DAD2-AF0B-FC68-6394-674A284F6CCE}"/>
              </a:ext>
            </a:extLst>
          </p:cNvPr>
          <p:cNvSpPr txBox="1"/>
          <p:nvPr/>
        </p:nvSpPr>
        <p:spPr>
          <a:xfrm>
            <a:off x="2723623" y="4166677"/>
            <a:ext cx="22648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Two data attribute for every coordinates object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4F5E451-2EA3-AB89-4F4E-C67644CDC607}"/>
              </a:ext>
            </a:extLst>
          </p:cNvPr>
          <p:cNvSpPr/>
          <p:nvPr/>
        </p:nvSpPr>
        <p:spPr>
          <a:xfrm>
            <a:off x="3307432" y="2647142"/>
            <a:ext cx="495887" cy="2743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332E8DB-B46A-7B30-5E7E-A44FFCDD2DE7}"/>
              </a:ext>
            </a:extLst>
          </p:cNvPr>
          <p:cNvCxnSpPr>
            <a:cxnSpLocks/>
            <a:stCxn id="20" idx="1"/>
          </p:cNvCxnSpPr>
          <p:nvPr/>
        </p:nvCxnSpPr>
        <p:spPr>
          <a:xfrm flipH="1" flipV="1">
            <a:off x="3486798" y="2949795"/>
            <a:ext cx="1554476" cy="120928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77412DF-3A1D-077D-32CE-D9D5C814EC77}"/>
              </a:ext>
            </a:extLst>
          </p:cNvPr>
          <p:cNvSpPr txBox="1"/>
          <p:nvPr/>
        </p:nvSpPr>
        <p:spPr>
          <a:xfrm>
            <a:off x="5041274" y="3697416"/>
            <a:ext cx="22648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Parameter to refer to an instance of the class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02C9CD4-BB38-50C8-975F-5AB50743C508}"/>
              </a:ext>
            </a:extLst>
          </p:cNvPr>
          <p:cNvSpPr/>
          <p:nvPr/>
        </p:nvSpPr>
        <p:spPr>
          <a:xfrm>
            <a:off x="3931687" y="2654738"/>
            <a:ext cx="495887" cy="2743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2C33EBE-B539-9B07-D49D-3F741EF1CCC8}"/>
              </a:ext>
            </a:extLst>
          </p:cNvPr>
          <p:cNvCxnSpPr>
            <a:cxnSpLocks/>
          </p:cNvCxnSpPr>
          <p:nvPr/>
        </p:nvCxnSpPr>
        <p:spPr>
          <a:xfrm flipH="1">
            <a:off x="4427574" y="2187391"/>
            <a:ext cx="1682847" cy="40401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0B260A4-22E3-DE38-1F20-960D0FAA7908}"/>
              </a:ext>
            </a:extLst>
          </p:cNvPr>
          <p:cNvSpPr txBox="1"/>
          <p:nvPr/>
        </p:nvSpPr>
        <p:spPr>
          <a:xfrm>
            <a:off x="6110421" y="1860972"/>
            <a:ext cx="2264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What data initializes Coordinate object</a:t>
            </a:r>
          </a:p>
        </p:txBody>
      </p:sp>
    </p:spTree>
    <p:extLst>
      <p:ext uri="{BB962C8B-B14F-4D97-AF65-F5344CB8AC3E}">
        <p14:creationId xmlns:p14="http://schemas.microsoft.com/office/powerpoint/2010/main" val="3802240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49963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Home Assignment (HW) - 02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1E7212-BDBF-7E82-C82C-48123BE58FF0}"/>
              </a:ext>
            </a:extLst>
          </p:cNvPr>
          <p:cNvSpPr txBox="1"/>
          <p:nvPr/>
        </p:nvSpPr>
        <p:spPr>
          <a:xfrm>
            <a:off x="580996" y="1262300"/>
            <a:ext cx="8014364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Make a report on </a:t>
            </a:r>
            <a:r>
              <a:rPr lang="en-US" sz="3200" b="1" dirty="0" err="1"/>
              <a:t>Kivy</a:t>
            </a:r>
            <a:r>
              <a:rPr lang="en-US" sz="3200" b="1" dirty="0"/>
              <a:t> </a:t>
            </a:r>
            <a:r>
              <a:rPr lang="en-US" sz="3200" dirty="0"/>
              <a:t>as an open-source python framework for cross plat-form development SDK. </a:t>
            </a:r>
          </a:p>
          <a:p>
            <a:pPr algn="ctr"/>
            <a:r>
              <a:rPr lang="en-US" sz="3200" dirty="0"/>
              <a:t>Min 2 pages A4-paper, font TNR, 11, line space 1.5.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5FE5EC-4167-D067-2489-0F0095AB6C1C}"/>
              </a:ext>
            </a:extLst>
          </p:cNvPr>
          <p:cNvSpPr txBox="1"/>
          <p:nvPr/>
        </p:nvSpPr>
        <p:spPr>
          <a:xfrm>
            <a:off x="548640" y="4698609"/>
            <a:ext cx="488050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report should contain:</a:t>
            </a:r>
          </a:p>
          <a:p>
            <a:pPr marL="342900" indent="-342900">
              <a:buAutoNum type="arabicPeriod"/>
            </a:pPr>
            <a:r>
              <a:rPr lang="en-US" dirty="0"/>
              <a:t>History</a:t>
            </a:r>
          </a:p>
          <a:p>
            <a:pPr marL="342900" indent="-342900">
              <a:buAutoNum type="arabicPeriod"/>
            </a:pPr>
            <a:r>
              <a:rPr lang="en-US" dirty="0"/>
              <a:t>The developer</a:t>
            </a:r>
          </a:p>
          <a:p>
            <a:pPr marL="342900" indent="-342900">
              <a:buAutoNum type="arabicPeriod"/>
            </a:pPr>
            <a:r>
              <a:rPr lang="en-US" dirty="0"/>
              <a:t>Features</a:t>
            </a:r>
          </a:p>
          <a:p>
            <a:pPr marL="342900" indent="-342900">
              <a:buAutoNum type="arabicPeriod"/>
            </a:pPr>
            <a:r>
              <a:rPr lang="en-US" dirty="0"/>
              <a:t>Implementation (what/whose company use it)</a:t>
            </a:r>
          </a:p>
        </p:txBody>
      </p:sp>
    </p:spTree>
    <p:extLst>
      <p:ext uri="{BB962C8B-B14F-4D97-AF65-F5344CB8AC3E}">
        <p14:creationId xmlns:p14="http://schemas.microsoft.com/office/powerpoint/2010/main" val="1243723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58679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Software Development Kits (SDK)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CA3C00-B4F2-16F4-94BE-07B3BCDD0BD8}"/>
              </a:ext>
            </a:extLst>
          </p:cNvPr>
          <p:cNvSpPr txBox="1"/>
          <p:nvPr/>
        </p:nvSpPr>
        <p:spPr>
          <a:xfrm>
            <a:off x="548640" y="920002"/>
            <a:ext cx="68087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Software Development Kits (SDKs)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are essential tools that allow developers to create apps for specific mobile platforms.</a:t>
            </a:r>
            <a:endParaRPr lang="en-US" dirty="0"/>
          </a:p>
        </p:txBody>
      </p:sp>
      <p:pic>
        <p:nvPicPr>
          <p:cNvPr id="1030" name="Picture 6" descr="react-native-logo – ReactJSs / React-Native / Ionic">
            <a:extLst>
              <a:ext uri="{FF2B5EF4-FFF2-40B4-BE49-F238E27FC236}">
                <a16:creationId xmlns:a16="http://schemas.microsoft.com/office/drawing/2014/main" id="{710D4057-18AA-8236-EFAB-638E0D855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963" y="1727911"/>
            <a:ext cx="1180718" cy="1368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21BDEC1-818B-EB97-5B08-70C2CE661788}"/>
              </a:ext>
            </a:extLst>
          </p:cNvPr>
          <p:cNvCxnSpPr/>
          <p:nvPr/>
        </p:nvCxnSpPr>
        <p:spPr>
          <a:xfrm>
            <a:off x="3953021" y="1792097"/>
            <a:ext cx="0" cy="13027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2" name="Picture 8" descr="Google’s Flutter SDK moves out of beta with Release Preview 1 | Ars ...">
            <a:extLst>
              <a:ext uri="{FF2B5EF4-FFF2-40B4-BE49-F238E27FC236}">
                <a16:creationId xmlns:a16="http://schemas.microsoft.com/office/drawing/2014/main" id="{D975CC14-B4D6-013E-1D7D-A2BB7DC0A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8" b="89711" l="6000" r="90375">
                        <a14:foregroundMark x1="21750" y1="16720" x2="13625" y2="33119"/>
                        <a14:foregroundMark x1="13625" y1="33119" x2="13500" y2="34084"/>
                        <a14:foregroundMark x1="6000" y1="49196" x2="6000" y2="49196"/>
                        <a14:foregroundMark x1="20125" y1="56270" x2="13125" y2="67203"/>
                        <a14:foregroundMark x1="18375" y1="78135" x2="22250" y2="86174"/>
                        <a14:foregroundMark x1="33250" y1="33119" x2="32500" y2="39228"/>
                        <a14:foregroundMark x1="34125" y1="32154" x2="34625" y2="56913"/>
                        <a14:foregroundMark x1="34625" y1="56913" x2="34875" y2="58199"/>
                        <a14:foregroundMark x1="32250" y1="27331" x2="34875" y2="66559"/>
                        <a14:foregroundMark x1="34875" y1="66559" x2="44750" y2="79100"/>
                        <a14:foregroundMark x1="44750" y1="79100" x2="79250" y2="83923"/>
                        <a14:foregroundMark x1="79250" y1="83923" x2="91625" y2="71061"/>
                        <a14:foregroundMark x1="91625" y1="71061" x2="94375" y2="46624"/>
                        <a14:foregroundMark x1="94375" y1="46624" x2="90125" y2="32476"/>
                        <a14:foregroundMark x1="90125" y1="32476" x2="32000" y2="24437"/>
                        <a14:foregroundMark x1="32000" y1="24437" x2="32250" y2="61415"/>
                        <a14:foregroundMark x1="32250" y1="61415" x2="37125" y2="81029"/>
                        <a14:foregroundMark x1="37125" y1="81029" x2="38500" y2="77170"/>
                        <a14:foregroundMark x1="81625" y1="45981" x2="78625" y2="46945"/>
                        <a14:foregroundMark x1="34625" y1="78457" x2="32625" y2="63987"/>
                        <a14:foregroundMark x1="17375" y1="76849" x2="22250" y2="81994"/>
                        <a14:foregroundMark x1="49875" y1="46624" x2="90375" y2="45981"/>
                        <a14:foregroundMark x1="51000" y1="60129" x2="88875" y2="63023"/>
                        <a14:foregroundMark x1="58500" y1="36977" x2="69875" y2="36977"/>
                        <a14:foregroundMark x1="69875" y1="36977" x2="79250" y2="34405"/>
                        <a14:foregroundMark x1="74375" y1="40193" x2="82250" y2="63023"/>
                        <a14:foregroundMark x1="60250" y1="82637" x2="51250" y2="72990"/>
                        <a14:foregroundMark x1="51250" y1="72990" x2="51625" y2="45659"/>
                        <a14:foregroundMark x1="51625" y1="45659" x2="61875" y2="50482"/>
                        <a14:foregroundMark x1="61875" y1="50482" x2="60750" y2="68489"/>
                        <a14:foregroundMark x1="60750" y1="68489" x2="60000" y2="694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7060" y="1938024"/>
            <a:ext cx="2626557" cy="1021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Kivy 2.1.0 on PyPI - Libraries.io">
            <a:extLst>
              <a:ext uri="{FF2B5EF4-FFF2-40B4-BE49-F238E27FC236}">
                <a16:creationId xmlns:a16="http://schemas.microsoft.com/office/drawing/2014/main" id="{4DF08698-B40B-696A-792E-7DB2ED29BC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832" y="4510588"/>
            <a:ext cx="1904670" cy="190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EB5412A-AD64-0433-1179-9F67E32AD62E}"/>
              </a:ext>
            </a:extLst>
          </p:cNvPr>
          <p:cNvSpPr txBox="1"/>
          <p:nvPr/>
        </p:nvSpPr>
        <p:spPr>
          <a:xfrm>
            <a:off x="1293710" y="3219122"/>
            <a:ext cx="1689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Traditional SDKs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C96860-8885-8F84-1736-D52A6C63FA8D}"/>
              </a:ext>
            </a:extLst>
          </p:cNvPr>
          <p:cNvSpPr txBox="1"/>
          <p:nvPr/>
        </p:nvSpPr>
        <p:spPr>
          <a:xfrm>
            <a:off x="5332245" y="3195094"/>
            <a:ext cx="2077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Cross-platform SDKs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7B181A-1AB7-BEFF-F298-7F987F365B07}"/>
              </a:ext>
            </a:extLst>
          </p:cNvPr>
          <p:cNvSpPr txBox="1"/>
          <p:nvPr/>
        </p:nvSpPr>
        <p:spPr>
          <a:xfrm>
            <a:off x="2486924" y="4991451"/>
            <a:ext cx="631669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An </a:t>
            </a:r>
            <a:r>
              <a:rPr lang="en-US" b="0" i="0" dirty="0">
                <a:solidFill>
                  <a:srgbClr val="FF0000"/>
                </a:solidFill>
                <a:effectLst/>
                <a:latin typeface="Söhne"/>
              </a:rPr>
              <a:t>open-source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n-US" b="1" i="0" dirty="0">
                <a:solidFill>
                  <a:schemeClr val="accent1"/>
                </a:solidFill>
                <a:effectLst/>
                <a:latin typeface="Söhne"/>
              </a:rPr>
              <a:t>Python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library and framework for developing </a:t>
            </a:r>
            <a:r>
              <a:rPr lang="en-US" b="0" i="0" dirty="0">
                <a:solidFill>
                  <a:srgbClr val="FF0000"/>
                </a:solidFill>
                <a:effectLst/>
                <a:latin typeface="Söhne"/>
              </a:rPr>
              <a:t>cross-platform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mobile applications, including </a:t>
            </a: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Android, iOS, Windows, Linux, and macOS</a:t>
            </a:r>
            <a:endParaRPr lang="en-US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6FB3ED-C2D3-94D6-30F8-356A0995CF5D}"/>
              </a:ext>
            </a:extLst>
          </p:cNvPr>
          <p:cNvSpPr txBox="1"/>
          <p:nvPr/>
        </p:nvSpPr>
        <p:spPr>
          <a:xfrm>
            <a:off x="932553" y="6309095"/>
            <a:ext cx="722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Kivy</a:t>
            </a:r>
            <a:endParaRPr lang="en-US" sz="2400" b="1" dirty="0"/>
          </a:p>
        </p:txBody>
      </p:sp>
      <p:pic>
        <p:nvPicPr>
          <p:cNvPr id="1036" name="Picture 12" descr="Android Studio 3.5.3 Stable ~ Software182 | Free Download Software Updates">
            <a:extLst>
              <a:ext uri="{FF2B5EF4-FFF2-40B4-BE49-F238E27FC236}">
                <a16:creationId xmlns:a16="http://schemas.microsoft.com/office/drawing/2014/main" id="{9BC53808-554B-19C6-2B5B-8771FDC724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831" y="1768039"/>
            <a:ext cx="1427055" cy="1427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MacinCloud - Xcode">
            <a:extLst>
              <a:ext uri="{FF2B5EF4-FFF2-40B4-BE49-F238E27FC236}">
                <a16:creationId xmlns:a16="http://schemas.microsoft.com/office/drawing/2014/main" id="{2ADC9DEC-F009-2462-5B6D-A760BC667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0558" y="1698587"/>
            <a:ext cx="1496507" cy="1496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6770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74948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Androids Software Development Kits (SDK)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6" name="Picture 12" descr="Android Studio 3.5.3 Stable ~ Software182 | Free Download Software Updates">
            <a:extLst>
              <a:ext uri="{FF2B5EF4-FFF2-40B4-BE49-F238E27FC236}">
                <a16:creationId xmlns:a16="http://schemas.microsoft.com/office/drawing/2014/main" id="{9BC53808-554B-19C6-2B5B-8771FDC724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" y="1680813"/>
            <a:ext cx="1427055" cy="1427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300151D-FBF2-DF62-805B-DF0D6B10ACE3}"/>
              </a:ext>
            </a:extLst>
          </p:cNvPr>
          <p:cNvSpPr txBox="1"/>
          <p:nvPr/>
        </p:nvSpPr>
        <p:spPr>
          <a:xfrm>
            <a:off x="1975695" y="1745319"/>
            <a:ext cx="1712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Androids Studio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CEB750-1ED3-E621-1F33-D2AEEDF123D1}"/>
              </a:ext>
            </a:extLst>
          </p:cNvPr>
          <p:cNvSpPr txBox="1"/>
          <p:nvPr/>
        </p:nvSpPr>
        <p:spPr>
          <a:xfrm>
            <a:off x="566928" y="925204"/>
            <a:ext cx="65977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Android SDK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is a collection of software tools, libraries, and resources provided by Google for developers to create Android applications.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CB14C4-7BA0-FBD5-8EFE-431F0DCC2ECB}"/>
              </a:ext>
            </a:extLst>
          </p:cNvPr>
          <p:cNvSpPr txBox="1"/>
          <p:nvPr/>
        </p:nvSpPr>
        <p:spPr>
          <a:xfrm>
            <a:off x="1961626" y="2030243"/>
            <a:ext cx="69713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 official Integrated Development Environment (IDE) for Android app development. 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7CE2CF7-B895-1279-1A20-7D3E85FE3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5912" y="2754200"/>
            <a:ext cx="6457071" cy="3813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7AE2BC8-AE9C-28AE-AE27-AC4CA1DBC182}"/>
              </a:ext>
            </a:extLst>
          </p:cNvPr>
          <p:cNvSpPr txBox="1"/>
          <p:nvPr/>
        </p:nvSpPr>
        <p:spPr>
          <a:xfrm>
            <a:off x="-54027" y="6244742"/>
            <a:ext cx="37424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Download</a:t>
            </a:r>
          </a:p>
          <a:p>
            <a:r>
              <a:rPr lang="en-US" dirty="0"/>
              <a:t>https://developer.android.com/studio</a:t>
            </a:r>
          </a:p>
        </p:txBody>
      </p:sp>
    </p:spTree>
    <p:extLst>
      <p:ext uri="{BB962C8B-B14F-4D97-AF65-F5344CB8AC3E}">
        <p14:creationId xmlns:p14="http://schemas.microsoft.com/office/powerpoint/2010/main" val="2528333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65331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iOS Software Development Kits (SDK)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00151D-FBF2-DF62-805B-DF0D6B10ACE3}"/>
              </a:ext>
            </a:extLst>
          </p:cNvPr>
          <p:cNvSpPr txBox="1"/>
          <p:nvPr/>
        </p:nvSpPr>
        <p:spPr>
          <a:xfrm>
            <a:off x="1975695" y="1745319"/>
            <a:ext cx="1292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Xcode SDKs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CEB750-1ED3-E621-1F33-D2AEEDF123D1}"/>
              </a:ext>
            </a:extLst>
          </p:cNvPr>
          <p:cNvSpPr txBox="1"/>
          <p:nvPr/>
        </p:nvSpPr>
        <p:spPr>
          <a:xfrm>
            <a:off x="566928" y="925204"/>
            <a:ext cx="85770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iOS SDK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is a set of software tools, libraries, and resources provided by Apple for developing applications that run on iOS devices, including iPhones, iPads, and iPod Touch. 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CB14C4-7BA0-FBD5-8EFE-431F0DCC2ECB}"/>
              </a:ext>
            </a:extLst>
          </p:cNvPr>
          <p:cNvSpPr txBox="1"/>
          <p:nvPr/>
        </p:nvSpPr>
        <p:spPr>
          <a:xfrm>
            <a:off x="1961626" y="2030243"/>
            <a:ext cx="697135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74151"/>
                </a:solidFill>
                <a:latin typeface="Söhne"/>
              </a:rPr>
              <a:t>T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he official integrated development environment (IDE) for macOS and iOS app development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7AE2BC8-AE9C-28AE-AE27-AC4CA1DBC182}"/>
              </a:ext>
            </a:extLst>
          </p:cNvPr>
          <p:cNvSpPr txBox="1"/>
          <p:nvPr/>
        </p:nvSpPr>
        <p:spPr>
          <a:xfrm>
            <a:off x="-54027" y="6244742"/>
            <a:ext cx="35985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Download</a:t>
            </a:r>
          </a:p>
          <a:p>
            <a:r>
              <a:rPr lang="en-US" dirty="0"/>
              <a:t>https://developer.apple.com/xcode/</a:t>
            </a:r>
          </a:p>
        </p:txBody>
      </p:sp>
      <p:pic>
        <p:nvPicPr>
          <p:cNvPr id="3074" name="Picture 2" descr="MacinCloud - Xcode">
            <a:extLst>
              <a:ext uri="{FF2B5EF4-FFF2-40B4-BE49-F238E27FC236}">
                <a16:creationId xmlns:a16="http://schemas.microsoft.com/office/drawing/2014/main" id="{43965B36-23FC-7DE3-4E93-D762F1CFE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969" y="1584632"/>
            <a:ext cx="1292726" cy="1292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computer with a screen on&#10;&#10;Description automatically generated">
            <a:extLst>
              <a:ext uri="{FF2B5EF4-FFF2-40B4-BE49-F238E27FC236}">
                <a16:creationId xmlns:a16="http://schemas.microsoft.com/office/drawing/2014/main" id="{6A34AE34-EB0F-CD4D-E6E6-EE033793B2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6557" y="2288435"/>
            <a:ext cx="6749135" cy="449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972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34718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Cross-platform SDK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00151D-FBF2-DF62-805B-DF0D6B10ACE3}"/>
              </a:ext>
            </a:extLst>
          </p:cNvPr>
          <p:cNvSpPr txBox="1"/>
          <p:nvPr/>
        </p:nvSpPr>
        <p:spPr>
          <a:xfrm>
            <a:off x="1975695" y="1745319"/>
            <a:ext cx="3380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React Native Cross-platform SDKs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CEB750-1ED3-E621-1F33-D2AEEDF123D1}"/>
              </a:ext>
            </a:extLst>
          </p:cNvPr>
          <p:cNvSpPr txBox="1"/>
          <p:nvPr/>
        </p:nvSpPr>
        <p:spPr>
          <a:xfrm>
            <a:off x="566928" y="925204"/>
            <a:ext cx="85770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374151"/>
                </a:solidFill>
                <a:latin typeface="Söhne"/>
              </a:rPr>
              <a:t>User-friendly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but need additional tools, i.e., editor, emulator, </a:t>
            </a:r>
            <a:r>
              <a:rPr lang="en-US" dirty="0" err="1">
                <a:solidFill>
                  <a:srgbClr val="374151"/>
                </a:solidFill>
                <a:latin typeface="Söhne"/>
              </a:rPr>
              <a:t>etc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CB14C4-7BA0-FBD5-8EFE-431F0DCC2ECB}"/>
              </a:ext>
            </a:extLst>
          </p:cNvPr>
          <p:cNvSpPr txBox="1"/>
          <p:nvPr/>
        </p:nvSpPr>
        <p:spPr>
          <a:xfrm>
            <a:off x="1961626" y="2030243"/>
            <a:ext cx="71823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74151"/>
                </a:solidFill>
                <a:latin typeface="Söhne"/>
              </a:rPr>
              <a:t>It is an </a:t>
            </a:r>
            <a:r>
              <a:rPr lang="en-US" b="0" i="0" dirty="0">
                <a:solidFill>
                  <a:srgbClr val="FF0000"/>
                </a:solidFill>
                <a:effectLst/>
                <a:latin typeface="Söhne"/>
              </a:rPr>
              <a:t>open-source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n-US" b="1" i="0" dirty="0">
                <a:solidFill>
                  <a:schemeClr val="accent1"/>
                </a:solidFill>
                <a:effectLst/>
                <a:latin typeface="Söhne"/>
              </a:rPr>
              <a:t>JavaScript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framework for building mobile applications that can run on multiple platforms, including </a:t>
            </a:r>
            <a:r>
              <a:rPr lang="en-US" b="0" i="1" dirty="0">
                <a:solidFill>
                  <a:srgbClr val="374151"/>
                </a:solidFill>
                <a:effectLst/>
                <a:latin typeface="Söhne"/>
              </a:rPr>
              <a:t>iOS and Android.</a:t>
            </a:r>
            <a:endParaRPr lang="en-US" i="1" dirty="0"/>
          </a:p>
        </p:txBody>
      </p:sp>
      <p:pic>
        <p:nvPicPr>
          <p:cNvPr id="6" name="Picture 6" descr="react-native-logo – ReactJSs / React-Native / Ionic">
            <a:extLst>
              <a:ext uri="{FF2B5EF4-FFF2-40B4-BE49-F238E27FC236}">
                <a16:creationId xmlns:a16="http://schemas.microsoft.com/office/drawing/2014/main" id="{6CA8C529-0B68-FCDE-9D78-243EE7BA1D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216" y="1478014"/>
            <a:ext cx="1180718" cy="1368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8DA8384-A3A5-E260-4772-C15697343A9B}"/>
              </a:ext>
            </a:extLst>
          </p:cNvPr>
          <p:cNvSpPr txBox="1"/>
          <p:nvPr/>
        </p:nvSpPr>
        <p:spPr>
          <a:xfrm>
            <a:off x="70338" y="3105834"/>
            <a:ext cx="265035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Courier New" panose="02070309020205020404" pitchFamily="49" charset="0"/>
              <a:buChar char="o"/>
            </a:pPr>
            <a:r>
              <a:rPr lang="en-US" i="0" dirty="0">
                <a:solidFill>
                  <a:srgbClr val="1C1E21"/>
                </a:solidFill>
                <a:effectLst/>
                <a:latin typeface="Optimistic Display"/>
              </a:rPr>
              <a:t>Written in JavaScript—rendered with native code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i="0" dirty="0">
                <a:solidFill>
                  <a:srgbClr val="1C1E21"/>
                </a:solidFill>
                <a:effectLst/>
                <a:latin typeface="Optimistic Display"/>
              </a:rPr>
              <a:t>Fast Refresh</a:t>
            </a:r>
          </a:p>
          <a:p>
            <a:pPr marL="285750" indent="-285750" algn="l">
              <a:buFont typeface="Courier New" panose="02070309020205020404" pitchFamily="49" charset="0"/>
              <a:buChar char="o"/>
            </a:pPr>
            <a:endParaRPr lang="en-US" i="0" dirty="0">
              <a:solidFill>
                <a:srgbClr val="1C1E21"/>
              </a:solidFill>
              <a:effectLst/>
              <a:latin typeface="Optimistic Display"/>
            </a:endParaRPr>
          </a:p>
          <a:p>
            <a:pPr marL="285750" indent="-285750" algn="l">
              <a:buFont typeface="Courier New" panose="02070309020205020404" pitchFamily="49" charset="0"/>
              <a:buChar char="o"/>
            </a:pPr>
            <a:endParaRPr lang="en-US" i="0" dirty="0">
              <a:solidFill>
                <a:srgbClr val="1C1E21"/>
              </a:solidFill>
              <a:effectLst/>
              <a:latin typeface="Optimistic Display"/>
            </a:endParaRPr>
          </a:p>
        </p:txBody>
      </p:sp>
      <p:pic>
        <p:nvPicPr>
          <p:cNvPr id="10" name="ReactRefresh">
            <a:hlinkClick r:id="" action="ppaction://media"/>
            <a:extLst>
              <a:ext uri="{FF2B5EF4-FFF2-40B4-BE49-F238E27FC236}">
                <a16:creationId xmlns:a16="http://schemas.microsoft.com/office/drawing/2014/main" id="{A35CF7F4-89D1-D7A0-0694-5BB80B194B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85432" y="2846227"/>
            <a:ext cx="6188230" cy="349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740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93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34718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Cross-platform SDK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00151D-FBF2-DF62-805B-DF0D6B10ACE3}"/>
              </a:ext>
            </a:extLst>
          </p:cNvPr>
          <p:cNvSpPr txBox="1"/>
          <p:nvPr/>
        </p:nvSpPr>
        <p:spPr>
          <a:xfrm>
            <a:off x="1975695" y="1745319"/>
            <a:ext cx="2810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Flutter Cross-platform SDKs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CEB750-1ED3-E621-1F33-D2AEEDF123D1}"/>
              </a:ext>
            </a:extLst>
          </p:cNvPr>
          <p:cNvSpPr txBox="1"/>
          <p:nvPr/>
        </p:nvSpPr>
        <p:spPr>
          <a:xfrm>
            <a:off x="566928" y="925204"/>
            <a:ext cx="85770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374151"/>
                </a:solidFill>
                <a:latin typeface="Söhne"/>
              </a:rPr>
              <a:t>User-friendly</a:t>
            </a:r>
            <a:r>
              <a:rPr lang="en-US" dirty="0">
                <a:solidFill>
                  <a:srgbClr val="374151"/>
                </a:solidFill>
                <a:latin typeface="Söhne"/>
              </a:rPr>
              <a:t> but need additional tools, i.e., editor, emulator, </a:t>
            </a:r>
            <a:r>
              <a:rPr lang="en-US" dirty="0" err="1">
                <a:solidFill>
                  <a:srgbClr val="374151"/>
                </a:solidFill>
                <a:latin typeface="Söhne"/>
              </a:rPr>
              <a:t>etc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CB14C4-7BA0-FBD5-8EFE-431F0DCC2ECB}"/>
              </a:ext>
            </a:extLst>
          </p:cNvPr>
          <p:cNvSpPr txBox="1"/>
          <p:nvPr/>
        </p:nvSpPr>
        <p:spPr>
          <a:xfrm>
            <a:off x="1961626" y="2030243"/>
            <a:ext cx="7182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74151"/>
                </a:solidFill>
                <a:latin typeface="Söhne"/>
              </a:rPr>
              <a:t>It is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an open-source UI software development toolkit created by Google.</a:t>
            </a:r>
            <a:endParaRPr lang="en-US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DA8384-A3A5-E260-4772-C15697343A9B}"/>
              </a:ext>
            </a:extLst>
          </p:cNvPr>
          <p:cNvSpPr txBox="1"/>
          <p:nvPr/>
        </p:nvSpPr>
        <p:spPr>
          <a:xfrm>
            <a:off x="70338" y="3105834"/>
            <a:ext cx="265035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Courier New" panose="02070309020205020404" pitchFamily="49" charset="0"/>
              <a:buChar char="o"/>
            </a:pPr>
            <a:r>
              <a:rPr lang="en-US" i="0" dirty="0">
                <a:solidFill>
                  <a:srgbClr val="1C1E21"/>
                </a:solidFill>
                <a:effectLst/>
                <a:latin typeface="Optimistic Display"/>
              </a:rPr>
              <a:t>Written in </a:t>
            </a:r>
            <a:r>
              <a:rPr lang="en-US" b="1" i="0" dirty="0">
                <a:solidFill>
                  <a:srgbClr val="1C1E21"/>
                </a:solidFill>
                <a:effectLst/>
                <a:latin typeface="Optimistic Display"/>
              </a:rPr>
              <a:t>dart</a:t>
            </a:r>
            <a:r>
              <a:rPr lang="en-US" i="0" dirty="0">
                <a:solidFill>
                  <a:srgbClr val="1C1E21"/>
                </a:solidFill>
                <a:effectLst/>
                <a:latin typeface="Optimistic Display"/>
              </a:rPr>
              <a:t> program language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i="0" dirty="0">
                <a:solidFill>
                  <a:srgbClr val="1C1E21"/>
                </a:solidFill>
                <a:effectLst/>
                <a:latin typeface="Optimistic Display"/>
              </a:rPr>
              <a:t>Fast Execution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1C1E21"/>
                </a:solidFill>
                <a:latin typeface="Optimistic Display"/>
              </a:rPr>
              <a:t>Modern language features</a:t>
            </a:r>
            <a:endParaRPr lang="en-US" i="0" dirty="0">
              <a:solidFill>
                <a:srgbClr val="1C1E21"/>
              </a:solidFill>
              <a:effectLst/>
              <a:latin typeface="Optimistic Display"/>
            </a:endParaRPr>
          </a:p>
          <a:p>
            <a:pPr marL="285750" indent="-285750" algn="l">
              <a:buFont typeface="Courier New" panose="02070309020205020404" pitchFamily="49" charset="0"/>
              <a:buChar char="o"/>
            </a:pPr>
            <a:endParaRPr lang="en-US" i="0" dirty="0">
              <a:solidFill>
                <a:srgbClr val="1C1E21"/>
              </a:solidFill>
              <a:effectLst/>
              <a:latin typeface="Optimistic Display"/>
            </a:endParaRPr>
          </a:p>
          <a:p>
            <a:pPr marL="285750" indent="-285750" algn="l">
              <a:buFont typeface="Courier New" panose="02070309020205020404" pitchFamily="49" charset="0"/>
              <a:buChar char="o"/>
            </a:pPr>
            <a:endParaRPr lang="en-US" i="0" dirty="0">
              <a:solidFill>
                <a:srgbClr val="1C1E21"/>
              </a:solidFill>
              <a:effectLst/>
              <a:latin typeface="Optimistic Display"/>
            </a:endParaRPr>
          </a:p>
        </p:txBody>
      </p:sp>
      <p:pic>
        <p:nvPicPr>
          <p:cNvPr id="7" name="Picture 8" descr="Google’s Flutter SDK moves out of beta with Release Preview 1 | Ars ...">
            <a:extLst>
              <a:ext uri="{FF2B5EF4-FFF2-40B4-BE49-F238E27FC236}">
                <a16:creationId xmlns:a16="http://schemas.microsoft.com/office/drawing/2014/main" id="{ED0C8867-AF5A-8037-3C83-5657E385A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68" b="89711" l="6000" r="90375">
                        <a14:foregroundMark x1="21750" y1="16720" x2="13625" y2="33119"/>
                        <a14:foregroundMark x1="13625" y1="33119" x2="13500" y2="34084"/>
                        <a14:foregroundMark x1="6000" y1="49196" x2="6000" y2="49196"/>
                        <a14:foregroundMark x1="20125" y1="56270" x2="13125" y2="67203"/>
                        <a14:foregroundMark x1="18375" y1="78135" x2="22250" y2="86174"/>
                        <a14:foregroundMark x1="33250" y1="33119" x2="32500" y2="39228"/>
                        <a14:foregroundMark x1="34125" y1="32154" x2="34625" y2="56913"/>
                        <a14:foregroundMark x1="34625" y1="56913" x2="34875" y2="58199"/>
                        <a14:foregroundMark x1="32250" y1="27331" x2="34875" y2="66559"/>
                        <a14:foregroundMark x1="34875" y1="66559" x2="44750" y2="79100"/>
                        <a14:foregroundMark x1="44750" y1="79100" x2="79250" y2="83923"/>
                        <a14:foregroundMark x1="79250" y1="83923" x2="91625" y2="71061"/>
                        <a14:foregroundMark x1="91625" y1="71061" x2="94375" y2="46624"/>
                        <a14:foregroundMark x1="94375" y1="46624" x2="90125" y2="32476"/>
                        <a14:foregroundMark x1="90125" y1="32476" x2="32000" y2="24437"/>
                        <a14:foregroundMark x1="32000" y1="24437" x2="32250" y2="61415"/>
                        <a14:foregroundMark x1="32250" y1="61415" x2="37125" y2="81029"/>
                        <a14:foregroundMark x1="37125" y1="81029" x2="38500" y2="77170"/>
                        <a14:foregroundMark x1="81625" y1="45981" x2="78625" y2="46945"/>
                        <a14:foregroundMark x1="34625" y1="78457" x2="32625" y2="63987"/>
                        <a14:foregroundMark x1="17375" y1="76849" x2="22250" y2="81994"/>
                        <a14:foregroundMark x1="49875" y1="46624" x2="90375" y2="45981"/>
                        <a14:foregroundMark x1="51000" y1="60129" x2="88875" y2="63023"/>
                        <a14:foregroundMark x1="58500" y1="36977" x2="69875" y2="36977"/>
                        <a14:foregroundMark x1="69875" y1="36977" x2="79250" y2="34405"/>
                        <a14:foregroundMark x1="74375" y1="40193" x2="82250" y2="63023"/>
                        <a14:foregroundMark x1="60250" y1="82637" x2="51250" y2="72990"/>
                        <a14:foregroundMark x1="51250" y1="72990" x2="51625" y2="45659"/>
                        <a14:foregroundMark x1="51625" y1="45659" x2="61875" y2="50482"/>
                        <a14:foregroundMark x1="61875" y1="50482" x2="60750" y2="68489"/>
                        <a14:foregroundMark x1="60750" y1="68489" x2="60000" y2="694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36" y="1655500"/>
            <a:ext cx="1893459" cy="736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029113ae2cbbcf9493fe">
            <a:hlinkClick r:id="" action="ppaction://media"/>
            <a:extLst>
              <a:ext uri="{FF2B5EF4-FFF2-40B4-BE49-F238E27FC236}">
                <a16:creationId xmlns:a16="http://schemas.microsoft.com/office/drawing/2014/main" id="{C69C2C58-6204-BD89-660B-0826D224F3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841674" y="2684498"/>
            <a:ext cx="6157617" cy="407514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7800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34718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Cross-platform SDK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2E0AFF0-1CFF-6395-8ED3-FD58114A0A82}"/>
              </a:ext>
            </a:extLst>
          </p:cNvPr>
          <p:cNvSpPr txBox="1"/>
          <p:nvPr/>
        </p:nvSpPr>
        <p:spPr>
          <a:xfrm>
            <a:off x="1516056" y="1503892"/>
            <a:ext cx="76279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An </a:t>
            </a:r>
            <a:r>
              <a:rPr lang="en-US" b="0" i="0" dirty="0">
                <a:solidFill>
                  <a:srgbClr val="FF0000"/>
                </a:solidFill>
                <a:effectLst/>
                <a:latin typeface="Söhne"/>
              </a:rPr>
              <a:t>open-source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n-US" b="1" i="0" dirty="0">
                <a:solidFill>
                  <a:schemeClr val="accent1"/>
                </a:solidFill>
                <a:effectLst/>
                <a:latin typeface="Söhne"/>
              </a:rPr>
              <a:t>Python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library and framework for developing </a:t>
            </a:r>
            <a:r>
              <a:rPr lang="en-US" b="0" i="0" dirty="0">
                <a:solidFill>
                  <a:srgbClr val="FF0000"/>
                </a:solidFill>
                <a:effectLst/>
                <a:latin typeface="Söhne"/>
              </a:rPr>
              <a:t>cross-platform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mobile applications, including </a:t>
            </a:r>
            <a:r>
              <a:rPr lang="en-US" b="1" i="0" dirty="0">
                <a:solidFill>
                  <a:srgbClr val="374151"/>
                </a:solidFill>
                <a:effectLst/>
                <a:latin typeface="Söhne"/>
              </a:rPr>
              <a:t>Android, iOS, Windows, Linux, and macOS.</a:t>
            </a:r>
            <a:endParaRPr 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7031FD-D8F4-DBBA-2FC8-DD59B773496F}"/>
              </a:ext>
            </a:extLst>
          </p:cNvPr>
          <p:cNvSpPr txBox="1"/>
          <p:nvPr/>
        </p:nvSpPr>
        <p:spPr>
          <a:xfrm>
            <a:off x="1516056" y="1064004"/>
            <a:ext cx="7912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Kivy</a:t>
            </a:r>
            <a:r>
              <a:rPr lang="en-US" sz="2400" b="1" dirty="0"/>
              <a:t>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E9FCFA0-A2B1-EB50-F5F7-4C837108077C}"/>
              </a:ext>
            </a:extLst>
          </p:cNvPr>
          <p:cNvSpPr txBox="1"/>
          <p:nvPr/>
        </p:nvSpPr>
        <p:spPr>
          <a:xfrm>
            <a:off x="1516055" y="2129513"/>
            <a:ext cx="80218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Mostly used for GUI both desktop and mobile Apps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7A7C942-7D63-2026-A0D8-8CCEACCB0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5444" y="2498845"/>
            <a:ext cx="6576021" cy="2798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4926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76578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Understanding the Cross-platform SDK: </a:t>
            </a:r>
            <a:r>
              <a:rPr lang="en-US" sz="3200" b="1" dirty="0" err="1">
                <a:solidFill>
                  <a:schemeClr val="bg1"/>
                </a:solidFill>
              </a:rPr>
              <a:t>Kivy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293578DE-2479-27DA-1F2D-DEF6AD657C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6494" y="875230"/>
            <a:ext cx="3894479" cy="1475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F5DA6A-6A85-2573-0C14-EC4C3DE21BAF}"/>
              </a:ext>
            </a:extLst>
          </p:cNvPr>
          <p:cNvSpPr txBox="1"/>
          <p:nvPr/>
        </p:nvSpPr>
        <p:spPr>
          <a:xfrm>
            <a:off x="112542" y="982684"/>
            <a:ext cx="22086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Widely used for desktop and/or mobile application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1727B1-582E-D302-8FEA-8E7614E56257}"/>
              </a:ext>
            </a:extLst>
          </p:cNvPr>
          <p:cNvSpPr txBox="1"/>
          <p:nvPr/>
        </p:nvSpPr>
        <p:spPr>
          <a:xfrm>
            <a:off x="281354" y="2658794"/>
            <a:ext cx="69775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Work with </a:t>
            </a:r>
            <a:r>
              <a:rPr lang="en-US" dirty="0" err="1"/>
              <a:t>Kivy</a:t>
            </a:r>
            <a:r>
              <a:rPr lang="en-US" dirty="0"/>
              <a:t> is flexible, it can be run on:</a:t>
            </a:r>
          </a:p>
          <a:p>
            <a:pPr marL="285750" indent="-285750" algn="l">
              <a:buFont typeface="Courier New" panose="02070309020205020404" pitchFamily="49" charset="0"/>
              <a:buChar char="o"/>
            </a:pPr>
            <a:r>
              <a:rPr lang="en-US" b="0" i="0" dirty="0">
                <a:effectLst/>
              </a:rPr>
              <a:t>Desktop computers: macOS, Linux, </a:t>
            </a:r>
            <a:r>
              <a:rPr lang="en-US" b="0" i="0" u="none" strike="noStrike" dirty="0">
                <a:effectLst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*</a:t>
            </a:r>
            <a:r>
              <a:rPr lang="en-US" b="0" i="0" dirty="0">
                <a:effectLst/>
              </a:rPr>
              <a:t>BSD Unix, Windows.</a:t>
            </a:r>
          </a:p>
          <a:p>
            <a:pPr marL="285750" indent="-285750" algn="l">
              <a:buFont typeface="Courier New" panose="02070309020205020404" pitchFamily="49" charset="0"/>
              <a:buChar char="o"/>
            </a:pPr>
            <a:r>
              <a:rPr lang="en-US" b="0" i="0" dirty="0">
                <a:effectLst/>
              </a:rPr>
              <a:t>iOS devices: iPad, iPhone.</a:t>
            </a:r>
          </a:p>
          <a:p>
            <a:pPr marL="285750" indent="-285750" algn="l">
              <a:buFont typeface="Courier New" panose="02070309020205020404" pitchFamily="49" charset="0"/>
              <a:buChar char="o"/>
            </a:pPr>
            <a:r>
              <a:rPr lang="en-US" b="0" i="0" dirty="0">
                <a:effectLst/>
              </a:rPr>
              <a:t>Android devices: tablets, phones.</a:t>
            </a:r>
          </a:p>
          <a:p>
            <a:pPr marL="285750" indent="-285750" algn="l">
              <a:buFont typeface="Courier New" panose="02070309020205020404" pitchFamily="49" charset="0"/>
              <a:buChar char="o"/>
            </a:pPr>
            <a:r>
              <a:rPr lang="en-US" b="0" i="0" dirty="0">
                <a:effectLst/>
              </a:rPr>
              <a:t>Any other touch-enabled professional/homebrew devices supporting TUIO (Tangible User Interface Objects).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41F4C9-5D15-97DA-BC31-EFD8F7E27C28}"/>
              </a:ext>
            </a:extLst>
          </p:cNvPr>
          <p:cNvSpPr txBox="1"/>
          <p:nvPr/>
        </p:nvSpPr>
        <p:spPr>
          <a:xfrm>
            <a:off x="154745" y="4721064"/>
            <a:ext cx="2883876" cy="1200329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1" i="0" dirty="0" err="1">
                <a:solidFill>
                  <a:srgbClr val="595959"/>
                </a:solidFill>
                <a:effectLst/>
              </a:rPr>
              <a:t>Kivy</a:t>
            </a:r>
            <a:r>
              <a:rPr lang="en-US" b="0" i="0" dirty="0">
                <a:solidFill>
                  <a:srgbClr val="595959"/>
                </a:solidFill>
                <a:effectLst/>
              </a:rPr>
              <a:t> empowers you with the freedom to write your code once and have it run as-is on different platforms.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D265EC-C315-59C2-8E00-526407173476}"/>
              </a:ext>
            </a:extLst>
          </p:cNvPr>
          <p:cNvSpPr txBox="1"/>
          <p:nvPr/>
        </p:nvSpPr>
        <p:spPr>
          <a:xfrm>
            <a:off x="3770141" y="4859563"/>
            <a:ext cx="2883876" cy="923330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The mobile apps made by </a:t>
            </a:r>
            <a:r>
              <a:rPr lang="en-US" dirty="0" err="1"/>
              <a:t>Kivy</a:t>
            </a:r>
            <a:r>
              <a:rPr lang="en-US" dirty="0"/>
              <a:t> need to be deploy into the device.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4850B3A8-79CF-9FE7-14A5-045E9B844913}"/>
              </a:ext>
            </a:extLst>
          </p:cNvPr>
          <p:cNvSpPr/>
          <p:nvPr/>
        </p:nvSpPr>
        <p:spPr>
          <a:xfrm>
            <a:off x="3249636" y="5109628"/>
            <a:ext cx="422031" cy="44710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276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76578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Understanding the Cross-platform SDK: </a:t>
            </a:r>
            <a:r>
              <a:rPr lang="en-US" sz="3200" b="1" dirty="0" err="1">
                <a:solidFill>
                  <a:schemeClr val="bg1"/>
                </a:solidFill>
              </a:rPr>
              <a:t>Kivy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A5996B-7744-3421-EA77-C599B24EB2EA}"/>
              </a:ext>
            </a:extLst>
          </p:cNvPr>
          <p:cNvSpPr txBox="1"/>
          <p:nvPr/>
        </p:nvSpPr>
        <p:spPr>
          <a:xfrm>
            <a:off x="585216" y="1000641"/>
            <a:ext cx="16575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Installing </a:t>
            </a:r>
            <a:r>
              <a:rPr lang="en-US" sz="2000" b="1" dirty="0" err="1"/>
              <a:t>Kivy</a:t>
            </a:r>
            <a:endParaRPr lang="en-US" sz="20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1E7212-BDBF-7E82-C82C-48123BE58FF0}"/>
              </a:ext>
            </a:extLst>
          </p:cNvPr>
          <p:cNvSpPr txBox="1"/>
          <p:nvPr/>
        </p:nvSpPr>
        <p:spPr>
          <a:xfrm>
            <a:off x="566928" y="1262300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Note, </a:t>
            </a:r>
            <a:r>
              <a:rPr lang="en-US" b="1" dirty="0"/>
              <a:t>Python</a:t>
            </a:r>
            <a:r>
              <a:rPr lang="en-US" dirty="0"/>
              <a:t> and </a:t>
            </a:r>
            <a:r>
              <a:rPr lang="en-US" b="1" dirty="0"/>
              <a:t>pip</a:t>
            </a:r>
            <a:r>
              <a:rPr lang="en-US" dirty="0"/>
              <a:t> needs to be pre-installed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643E29-C2C5-8FD9-94D8-82173ED74591}"/>
              </a:ext>
            </a:extLst>
          </p:cNvPr>
          <p:cNvSpPr txBox="1"/>
          <p:nvPr/>
        </p:nvSpPr>
        <p:spPr>
          <a:xfrm>
            <a:off x="585216" y="1893291"/>
            <a:ext cx="1962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Using pip</a:t>
            </a:r>
          </a:p>
          <a:p>
            <a:r>
              <a:rPr lang="en-US" dirty="0"/>
              <a:t>	</a:t>
            </a:r>
            <a:r>
              <a:rPr lang="en-US" i="1" dirty="0"/>
              <a:t>pip install </a:t>
            </a:r>
            <a:r>
              <a:rPr lang="en-US" i="1" dirty="0" err="1"/>
              <a:t>kivy</a:t>
            </a:r>
            <a:endParaRPr lang="en-US" i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5C8900B-3140-4CAD-B158-5992F9DDDBE5}"/>
              </a:ext>
            </a:extLst>
          </p:cNvPr>
          <p:cNvSpPr txBox="1"/>
          <p:nvPr/>
        </p:nvSpPr>
        <p:spPr>
          <a:xfrm>
            <a:off x="916995" y="2539622"/>
            <a:ext cx="7258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detail, go to https://kivy.org/doc/stable/gettingstarted/installation.html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8870BA-2E42-08A8-2A85-7FF8294C1414}"/>
              </a:ext>
            </a:extLst>
          </p:cNvPr>
          <p:cNvSpPr txBox="1"/>
          <p:nvPr/>
        </p:nvSpPr>
        <p:spPr>
          <a:xfrm>
            <a:off x="916995" y="3185953"/>
            <a:ext cx="1775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Work with editor</a:t>
            </a:r>
          </a:p>
        </p:txBody>
      </p:sp>
      <p:pic>
        <p:nvPicPr>
          <p:cNvPr id="8194" name="Picture 2" descr="MicroPython: VSCode IntelliSense, Autocompletion &amp; Linting capabilities">
            <a:extLst>
              <a:ext uri="{FF2B5EF4-FFF2-40B4-BE49-F238E27FC236}">
                <a16:creationId xmlns:a16="http://schemas.microsoft.com/office/drawing/2014/main" id="{AC8474FD-73F7-326C-3864-B5CE6F7E89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008" b="97046" l="844" r="95570">
                        <a14:foregroundMark x1="5485" y1="29536" x2="15823" y2="40717"/>
                        <a14:foregroundMark x1="844" y1="33333" x2="6751" y2="36287"/>
                        <a14:foregroundMark x1="76160" y1="7384" x2="95148" y2="55274"/>
                        <a14:foregroundMark x1="95148" y1="55274" x2="95570" y2="55274"/>
                        <a14:foregroundMark x1="95148" y1="21308" x2="97257" y2="80591"/>
                        <a14:foregroundMark x1="97257" y1="80591" x2="89662" y2="92827"/>
                        <a14:foregroundMark x1="89662" y1="92827" x2="86076" y2="92405"/>
                        <a14:foregroundMark x1="68987" y1="4219" x2="76160" y2="4641"/>
                        <a14:foregroundMark x1="76160" y1="97046" x2="72363" y2="970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4730" y="3593182"/>
            <a:ext cx="1340272" cy="1340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List of top 10 best IDEs for Python Development - The Indian Wire">
            <a:extLst>
              <a:ext uri="{FF2B5EF4-FFF2-40B4-BE49-F238E27FC236}">
                <a16:creationId xmlns:a16="http://schemas.microsoft.com/office/drawing/2014/main" id="{A431EF62-3315-311D-4471-8ACC4A5CA9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2738" y="3429000"/>
            <a:ext cx="1691640" cy="1691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1110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2409</TotalTime>
  <Words>609</Words>
  <Application>Microsoft Office PowerPoint</Application>
  <PresentationFormat>On-screen Show (4:3)</PresentationFormat>
  <Paragraphs>73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Optimistic Display</vt:lpstr>
      <vt:lpstr>Söhne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M103100065</dc:creator>
  <cp:lastModifiedBy>M103100065</cp:lastModifiedBy>
  <cp:revision>22</cp:revision>
  <dcterms:created xsi:type="dcterms:W3CDTF">2023-09-15T09:50:08Z</dcterms:created>
  <dcterms:modified xsi:type="dcterms:W3CDTF">2023-11-02T03:02:56Z</dcterms:modified>
</cp:coreProperties>
</file>

<file path=docProps/thumbnail.jpeg>
</file>